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19" r:id="rId2"/>
    <p:sldId id="321" r:id="rId3"/>
    <p:sldId id="323" r:id="rId4"/>
    <p:sldId id="325" r:id="rId5"/>
    <p:sldId id="322" r:id="rId6"/>
    <p:sldId id="326" r:id="rId7"/>
    <p:sldId id="327" r:id="rId8"/>
    <p:sldId id="328" r:id="rId9"/>
    <p:sldId id="330" r:id="rId10"/>
    <p:sldId id="331" r:id="rId11"/>
    <p:sldId id="341" r:id="rId12"/>
    <p:sldId id="342" r:id="rId13"/>
    <p:sldId id="344" r:id="rId14"/>
    <p:sldId id="334" r:id="rId15"/>
    <p:sldId id="336" r:id="rId16"/>
    <p:sldId id="338" r:id="rId17"/>
    <p:sldId id="33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100" d="100"/>
          <a:sy n="100" d="100"/>
        </p:scale>
        <p:origin x="-27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4578-5A75-4550-8A17-9807CF95BA35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7CD1-48C6-4638-8308-4FC26BF2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7CD1-48C6-4638-8308-4FC26BF235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7CD1-48C6-4638-8308-4FC26BF235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3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9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5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421D5-DE6B-4BE2-9BC7-0A02B444BEC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19.11.2018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0D4D2E-23C4-47BC-97FD-1982CA91D6F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0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hdphoto" Target="../media/hdphoto13.wdp"/><Relationship Id="rId3" Type="http://schemas.openxmlformats.org/officeDocument/2006/relationships/image" Target="../media/image31.jpeg"/><Relationship Id="rId7" Type="http://schemas.microsoft.com/office/2007/relationships/hdphoto" Target="../media/hdphoto10.wdp"/><Relationship Id="rId12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microsoft.com/office/2007/relationships/hdphoto" Target="../media/hdphoto12.wdp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14822" y="1628800"/>
            <a:ext cx="774561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итогового сочинения (изложения) </a:t>
            </a:r>
            <a:br>
              <a:rPr lang="ru-RU" altLang="ru-RU" sz="4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2017 - 2018 учебном году</a:t>
            </a:r>
            <a:br>
              <a:rPr lang="ru-RU" altLang="ru-RU" sz="4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 Орловской области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427984" y="5509096"/>
            <a:ext cx="463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С. Н. Тихоновская, начальник отдела обеспечения государственной итоговой аттестации Регионального  центра </a:t>
            </a:r>
            <a:r>
              <a:rPr lang="ru-RU" altLang="ru-RU" sz="16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</a:t>
            </a:r>
          </a:p>
        </p:txBody>
      </p:sp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530677"/>
            <a:ext cx="7704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апробации бланковой технологии проведения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79264" y="1988841"/>
            <a:ext cx="168571" cy="2160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" y="1555969"/>
            <a:ext cx="7419574" cy="5185399"/>
          </a:xfrm>
          <a:prstGeom prst="snip2SameRect">
            <a:avLst>
              <a:gd name="adj1" fmla="val 35890"/>
              <a:gd name="adj2" fmla="val 1713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738" y="5920594"/>
            <a:ext cx="361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Место проведения ИС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842198" y="203819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771" y="1988841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56759" y="1688843"/>
            <a:ext cx="2822306" cy="1340335"/>
          </a:xfrm>
          <a:prstGeom prst="straightConnector1">
            <a:avLst/>
          </a:prstGeom>
          <a:ln w="1460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3850310" y="2616457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725" y="2568184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02038" y="292146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23" y="287442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219457" y="362780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3186" y="359450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194126" y="340174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3888" y="335699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338142" y="499434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9254" y="4962655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050110" y="4395595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763" y="4356394"/>
            <a:ext cx="25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114006" y="471119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411" y="467462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139436" y="3123963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290" y="309044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6226574" y="347718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550" y="345048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778302" y="427166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0587" y="4221089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972257" y="4926491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3266" y="4884387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733069" y="435296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5354" y="431458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6585474" y="501583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8329" y="4962655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362478" y="556138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6454" y="5522169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144429" y="5068960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1178" y="5034663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130230" y="5227902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3066" y="5188083"/>
            <a:ext cx="22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938542" y="5997891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3671" y="5949281"/>
            <a:ext cx="29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37649" y="597282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0869" y="3946181"/>
            <a:ext cx="28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017387" y="398138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1892308" y="2252504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5791809" y="2886526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95111" y="3752908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1544914" y="4006775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6238265" y="4115943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2801686" y="2982769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5940152" y="1681063"/>
            <a:ext cx="2194776" cy="19745"/>
          </a:xfrm>
          <a:prstGeom prst="line">
            <a:avLst/>
          </a:prstGeom>
          <a:ln w="1460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5150" y="1393031"/>
            <a:ext cx="18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Орловский район   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3282200" y="2120891"/>
            <a:ext cx="2822306" cy="1340335"/>
          </a:xfrm>
          <a:prstGeom prst="straightConnector1">
            <a:avLst/>
          </a:prstGeom>
          <a:ln w="1460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165593" y="2113111"/>
            <a:ext cx="2194776" cy="19745"/>
          </a:xfrm>
          <a:prstGeom prst="line">
            <a:avLst/>
          </a:prstGeom>
          <a:ln w="1460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63861" y="1805334"/>
            <a:ext cx="2468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Орловский лицей-интернат   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3052492" y="3367557"/>
            <a:ext cx="142876" cy="21431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24328" y="2690336"/>
            <a:ext cx="1388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24328" y="3698448"/>
            <a:ext cx="1388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692696"/>
            <a:ext cx="8712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5325" y="1772816"/>
            <a:ext cx="3953139" cy="13681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для участника ИС (наличие личного пространства);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рекомендаций ОРЦОКО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3284983"/>
            <a:ext cx="3953139" cy="10801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тестовую печать;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заменить принтер (картридж)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4509120"/>
            <a:ext cx="3953139" cy="11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с участниками ИС навыков работы с КИМ;</a:t>
            </a:r>
          </a:p>
          <a:p>
            <a:pPr marL="342900" indent="-342900">
              <a:buAutoNum type="arabicPeriod"/>
            </a:pPr>
            <a:endParaRPr lang="ru-RU" sz="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репетиционных ИС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школы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5805264"/>
            <a:ext cx="3953139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соответствующих кадров;</a:t>
            </a:r>
          </a:p>
          <a:p>
            <a:pPr marL="342900" indent="-342900">
              <a:buAutoNum type="arabicPeriod"/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инструкций для экзаменатора-собеседника</a:t>
            </a:r>
          </a:p>
        </p:txBody>
      </p:sp>
      <p:sp>
        <p:nvSpPr>
          <p:cNvPr id="32" name="Нашивка 31"/>
          <p:cNvSpPr/>
          <p:nvPr/>
        </p:nvSpPr>
        <p:spPr>
          <a:xfrm>
            <a:off x="174170" y="1772817"/>
            <a:ext cx="4325822" cy="1368152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Определение в кабинете мест для лиц, задействованных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проведении ИС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участника ИС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179512" y="3284984"/>
            <a:ext cx="4325822" cy="108012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Некачественная печать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бланков ИС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179512" y="4509120"/>
            <a:ext cx="4325822" cy="1152128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Отсутствие у участника ИС навыка работы с КИМ 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179512" y="5805264"/>
            <a:ext cx="4325822" cy="936104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Пассивность экзаменатора-собеседника</a:t>
            </a:r>
          </a:p>
        </p:txBody>
      </p:sp>
    </p:spTree>
    <p:extLst>
      <p:ext uri="{BB962C8B-B14F-4D97-AF65-F5344CB8AC3E}">
        <p14:creationId xmlns:p14="http://schemas.microsoft.com/office/powerpoint/2010/main" val="21203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60268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594142"/>
            <a:ext cx="2736304" cy="12241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двум участникам ИС</a:t>
            </a:r>
          </a:p>
        </p:txBody>
      </p:sp>
      <p:sp>
        <p:nvSpPr>
          <p:cNvPr id="32" name="Нашивка 31"/>
          <p:cNvSpPr/>
          <p:nvPr/>
        </p:nvSpPr>
        <p:spPr>
          <a:xfrm>
            <a:off x="174170" y="1664803"/>
            <a:ext cx="8862326" cy="694363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 двух участников ИС бланки с одинаковым номером КИМ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Z:\Гридунова\сочинение 2018-2019\для презентации\одинаковый ким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87"/>
          <a:stretch/>
        </p:blipFill>
        <p:spPr bwMode="auto">
          <a:xfrm>
            <a:off x="395537" y="2492896"/>
            <a:ext cx="2544716" cy="1543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Гридунова\сочинение 2018-2019\для презентации\одинаковый ки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87"/>
          <a:stretch/>
        </p:blipFill>
        <p:spPr bwMode="auto">
          <a:xfrm>
            <a:off x="3035397" y="2492896"/>
            <a:ext cx="2544716" cy="1543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934" y="2802893"/>
            <a:ext cx="623311" cy="219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77184" y="2819439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ашивка 22"/>
          <p:cNvSpPr/>
          <p:nvPr/>
        </p:nvSpPr>
        <p:spPr>
          <a:xfrm>
            <a:off x="251520" y="4119404"/>
            <a:ext cx="8712968" cy="533732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Заполнение бланков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</a:t>
            </a:r>
          </a:p>
        </p:txBody>
      </p:sp>
      <p:pic>
        <p:nvPicPr>
          <p:cNvPr id="24" name="Picture 4" descr="Z:\Гридунова\сочинение 2018-2019\для презентации\паспортные данны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45"/>
          <a:stretch/>
        </p:blipFill>
        <p:spPr bwMode="auto">
          <a:xfrm>
            <a:off x="3460293" y="5445222"/>
            <a:ext cx="2407851" cy="131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12160" y="4774270"/>
            <a:ext cx="2952328" cy="1989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бланков;</a:t>
            </a: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 бланков;</a:t>
            </a:r>
          </a:p>
          <a:p>
            <a:pPr marL="342900" indent="-342900">
              <a:buAutoNum type="arabicPeriod"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использование шариковой ручки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 descr="Z:\Гридунова\сочинение 2018-2019\для презентации\паспортные данные исправления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05"/>
          <a:stretch/>
        </p:blipFill>
        <p:spPr bwMode="auto">
          <a:xfrm>
            <a:off x="2051720" y="5013174"/>
            <a:ext cx="2401173" cy="131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Z:\Гридунова\сочинение 2018-2019\для презентации\без данных документа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886"/>
          <a:stretch/>
        </p:blipFill>
        <p:spPr bwMode="auto">
          <a:xfrm>
            <a:off x="323528" y="4725144"/>
            <a:ext cx="2391202" cy="1319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25500" y="5796977"/>
            <a:ext cx="213027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6096364"/>
            <a:ext cx="20882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19894" y="6531053"/>
            <a:ext cx="20882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03132" y="3264714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36971" y="2492896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561579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9374" y="3307567"/>
            <a:ext cx="237122" cy="2193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60268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замечания по результатам апробации итогового собеседования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47910" y="1556792"/>
            <a:ext cx="8888585" cy="504056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Неверное суммирование баллов по критериям оценивания заданий ИС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Z:\Гридунова\сочинение 2018-2019\для презентации\исправление суммы балл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1512" r="2244" b="2566"/>
          <a:stretch/>
        </p:blipFill>
        <p:spPr bwMode="auto">
          <a:xfrm>
            <a:off x="683569" y="2132856"/>
            <a:ext cx="4119608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124207" y="2276872"/>
            <a:ext cx="3336226" cy="1296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счета;</a:t>
            </a:r>
          </a:p>
          <a:p>
            <a:pPr marL="342900" indent="-342900">
              <a:buAutoNum type="arabicPeriod"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черновика эксперта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6164" y="3140967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Z:\Гридунова\сочинение 2018-2019\для презентации\пропуск экспертом балл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754" r="2765" b="3057"/>
          <a:stretch/>
        </p:blipFill>
        <p:spPr bwMode="auto">
          <a:xfrm>
            <a:off x="3998282" y="4479680"/>
            <a:ext cx="2157894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Z:\Гридунова\сочинение 2018-2019\для презентации\эксперт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" t="37083" r="2526" b="3194"/>
          <a:stretch/>
        </p:blipFill>
        <p:spPr bwMode="auto">
          <a:xfrm>
            <a:off x="3494226" y="4479679"/>
            <a:ext cx="1697886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>
            <a:off x="147911" y="3861048"/>
            <a:ext cx="8888584" cy="504056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Заполнение бланков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экспертами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 descr="Z:\Гридунова\сочинение 2018-2019\для презентации\экспер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" t="39734" r="3333" b="3366"/>
          <a:stretch/>
        </p:blipFill>
        <p:spPr bwMode="auto">
          <a:xfrm>
            <a:off x="2342098" y="4479679"/>
            <a:ext cx="1985922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72201" y="4479332"/>
            <a:ext cx="2520279" cy="22620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экспертов правилам заполнения бланков ИС;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черновика эксперта;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 стороны ответственного организатора</a:t>
            </a:r>
          </a:p>
        </p:txBody>
      </p:sp>
      <p:pic>
        <p:nvPicPr>
          <p:cNvPr id="25" name="Picture 6" descr="Z:\Гридунова\сочинение 2018-2019\для презентации\исправление баллов экспертом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" t="36908" r="2637" b="3223"/>
          <a:stretch/>
        </p:blipFill>
        <p:spPr bwMode="auto">
          <a:xfrm>
            <a:off x="1080910" y="4479680"/>
            <a:ext cx="2125284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Z:\Гридунова\сочинение 2018-2019\для презентации\заполнение экспертом баллов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40" r="4589" b="3126"/>
          <a:stretch/>
        </p:blipFill>
        <p:spPr bwMode="auto">
          <a:xfrm>
            <a:off x="381117" y="4479333"/>
            <a:ext cx="1744957" cy="2262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910050" y="4479332"/>
            <a:ext cx="216024" cy="2262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89252" y="5085184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11996" y="4797152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52231" y="4509120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40107" y="5733256"/>
            <a:ext cx="216024" cy="23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9632" y="1988840"/>
            <a:ext cx="63367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Правомерность прохождения выпускниками 9 и 11 классов государственной итоговой аттестации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условиях, учитывающих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состояние здоровья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601524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лиц с ОВЗ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97601"/>
            <a:ext cx="8352928" cy="12049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«Обучающийся с ограниченными возможностями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физическое лицо, имеющее недостатки в физическом и (или) психологическом развитии, подтвержденные психолого-медико-педагогической комиссией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препятствующие получению образования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специальных условий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311" y="2274582"/>
            <a:ext cx="1705410" cy="158417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Ребенок-инвалид, инвалид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74582"/>
            <a:ext cx="4392488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прохождения ГИА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количества экзаменов;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 + 1,5 часа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2274582"/>
            <a:ext cx="1584176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</a:t>
            </a:r>
            <a:b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066670"/>
            <a:ext cx="4392488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дополнительных условий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проведения ГИА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6297" y="3066670"/>
            <a:ext cx="1584175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ПМПК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310" y="4002774"/>
            <a:ext cx="1705410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b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обучающийся класса КРО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7" y="4002774"/>
            <a:ext cx="4392488" cy="1296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прохождения ГИА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количества экзаменов;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 + 1,5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часа;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дополнительных условий проведения ГИА по рекомендациям ПМПК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6295" y="4002774"/>
            <a:ext cx="1584177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</a:t>
            </a:r>
            <a:b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статус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7" y="5462098"/>
            <a:ext cx="4392488" cy="13489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прохождения ГИА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количества экзаменов;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 + 1,5 часа;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дополнительных условий проведения ГИА по рекомендациям ПМПК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6296" y="5462098"/>
            <a:ext cx="1584176" cy="13489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статус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6310" y="5442934"/>
            <a:ext cx="1705410" cy="137044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b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620688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статуса «участник с ОВЗ»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3"/>
            <a:ext cx="8352928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«Отнесение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лиц с ОВЗ, детей-инвалидов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– в течение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 со дня завершения срока подачи заявления на участие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 от 18 июня 2018 года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сведений в ФИС ГИА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2964" y="2924944"/>
            <a:ext cx="3781004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9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2019 года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2924944"/>
            <a:ext cx="3781004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11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2019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293096"/>
            <a:ext cx="8352928" cy="25202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Копия заявления на участие в ГИА;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Согласие на обработку персональных данных;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Заверенная в установленном порядке копия справки об инвалидности;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Заключение (рекомендации) ПМПК;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Дополнительные документы, подтверждающие необходимость организации ППЭ на дому, в медицинском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33072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3782" y="764704"/>
            <a:ext cx="8358698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 43-25-96</a:t>
            </a:r>
          </a:p>
        </p:txBody>
      </p:sp>
      <p:pic>
        <p:nvPicPr>
          <p:cNvPr id="5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348880"/>
            <a:ext cx="1842200" cy="2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35259" y="1916832"/>
            <a:ext cx="6557222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доб. 108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(М. О. Гридунова)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782" y="5445224"/>
            <a:ext cx="835869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 по вопросам организации проведения ГИА для лиц с ОВЗ, детей-инвалидов и инвалидов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доб. 107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Гольцова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3645024"/>
            <a:ext cx="6557222" cy="161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43-25-96, доб. 120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А. Журавлева)</a:t>
            </a:r>
          </a:p>
        </p:txBody>
      </p:sp>
    </p:spTree>
    <p:extLst>
      <p:ext uri="{BB962C8B-B14F-4D97-AF65-F5344CB8AC3E}">
        <p14:creationId xmlns:p14="http://schemas.microsoft.com/office/powerpoint/2010/main" val="18347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8751" y="529516"/>
            <a:ext cx="88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итогового сочинения (изложения)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67510"/>
            <a:ext cx="2417411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пишут: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72126"/>
            <a:ext cx="4037856" cy="6381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среднего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6883" y="3603734"/>
            <a:ext cx="3591141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вправе писать: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7532" y="2714238"/>
            <a:ext cx="4037855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 и обучающиеся СПО (по желанию)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1925" y="4434625"/>
            <a:ext cx="5552323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5274788"/>
            <a:ext cx="6245309" cy="13225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получающие среднее общее образование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среднего общего образования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учебно-воспитательных учреждения закрытого типа, а также в учреждениях, исполняющих наказание в виде лишения свободы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1937747"/>
            <a:ext cx="3467224" cy="5068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2018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47017" y="2714238"/>
            <a:ext cx="3467224" cy="5068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2019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5518" y="3506326"/>
            <a:ext cx="3467224" cy="5068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2019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751" y="44624"/>
            <a:ext cx="88450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ОО для проведения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итогового сочинения (изложения)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tihonovskaya\Desktop\картинки фото для презентаций\прин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76" y="1340768"/>
            <a:ext cx="1584176" cy="100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ihonovskaya\Desktop\картинки фото для презентаций\скан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2" y="2214089"/>
            <a:ext cx="1140295" cy="1119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42337"/>
            <a:ext cx="1896049" cy="109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980728"/>
            <a:ext cx="7200800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руководителя ОО</a:t>
            </a:r>
          </a:p>
        </p:txBody>
      </p:sp>
      <p:pic>
        <p:nvPicPr>
          <p:cNvPr id="8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48" y="1483894"/>
            <a:ext cx="1115548" cy="1046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tihonovskaya\Desktop\картинки фото для презентаций\телеф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63" y="2247064"/>
            <a:ext cx="1096845" cy="103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27584" y="3789930"/>
            <a:ext cx="7200800" cy="3693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(аудитория) для проведения итогового сочинения (изложения)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C:\Users\tihonovskaya\Desktop\учител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64" y="2651342"/>
            <a:ext cx="1130821" cy="103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52" y="4869160"/>
            <a:ext cx="1251269" cy="117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tihonovskaya\Desktop\картинки фото для презентаций\орфографически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75" y="4557455"/>
            <a:ext cx="1296144" cy="18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tihonovskaya\Desktop\картинки фото для презентаций\толковый словарь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93" y="4739015"/>
            <a:ext cx="1252903" cy="15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571999" y="4149080"/>
            <a:ext cx="1008113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099719" y="4149080"/>
            <a:ext cx="1640907" cy="4083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23427" y="4159298"/>
            <a:ext cx="1646297" cy="4938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C:\Users\tihonovskaya\Desktop\картинки фото для презентаций\доска для сочинени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09" y="4543111"/>
            <a:ext cx="2458243" cy="1843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tihonovskaya\Desktop\картинки фото для презентаций\двойной лист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67583"/>
            <a:ext cx="1384877" cy="8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951906" y="5921458"/>
            <a:ext cx="356398" cy="243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 ОО</a:t>
            </a:r>
            <a:endParaRPr lang="ru-RU" sz="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8932"/>
            <a:ext cx="815352" cy="13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honovskaya\Desktop\сочинение-2015-201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7" y="4869161"/>
            <a:ext cx="1884349" cy="125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1387" y="2911777"/>
            <a:ext cx="1236277" cy="299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85852" y="1955674"/>
            <a:ext cx="1083505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ксерокс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25740" y="1524191"/>
            <a:ext cx="1083505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85560" y="3316032"/>
            <a:ext cx="680361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86431" y="1951265"/>
            <a:ext cx="1083505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786865" y="1340768"/>
            <a:ext cx="680361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42027" y="2206133"/>
            <a:ext cx="1083505" cy="43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абочее место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/>
          <a:srcRect l="21289" t="18859" r="22012" b="48770"/>
          <a:stretch/>
        </p:blipFill>
        <p:spPr>
          <a:xfrm>
            <a:off x="6331571" y="4718127"/>
            <a:ext cx="1178101" cy="3781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7"/>
          <a:srcRect l="22348" t="10463" r="22767" b="62293"/>
          <a:stretch/>
        </p:blipFill>
        <p:spPr>
          <a:xfrm>
            <a:off x="6300192" y="5206506"/>
            <a:ext cx="1215003" cy="3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751" y="44624"/>
            <a:ext cx="88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бланков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27" y="1628800"/>
            <a:ext cx="2028305" cy="288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91" y="2062874"/>
            <a:ext cx="2028305" cy="288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95" y="2638938"/>
            <a:ext cx="2028305" cy="288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3" y="3142994"/>
            <a:ext cx="2028305" cy="288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992" y="3294552"/>
            <a:ext cx="50405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779568"/>
            <a:ext cx="50405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8147" y="2182299"/>
            <a:ext cx="50405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4255" y="1732650"/>
            <a:ext cx="50405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39" y="1330212"/>
            <a:ext cx="3574781" cy="17298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бланков в ОО осуществляется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специализированного ПО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будет размещено на файловом сервере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адресом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http://11.0.0.1:22888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599" y="693586"/>
            <a:ext cx="7419717" cy="50316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итогового сочинения (изложения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5085184"/>
            <a:ext cx="2763569" cy="15280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хранятся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сейфе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ОО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29200"/>
            <a:ext cx="8153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36023" t="18511" r="36164" b="11610"/>
          <a:stretch/>
        </p:blipFill>
        <p:spPr>
          <a:xfrm>
            <a:off x="1979712" y="3487879"/>
            <a:ext cx="2013938" cy="2784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59832" y="3863074"/>
            <a:ext cx="50405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003" y="4125720"/>
            <a:ext cx="1500347" cy="16795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односторонние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4788024" y="3514393"/>
            <a:ext cx="627344" cy="2046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5724128" y="3010337"/>
            <a:ext cx="627344" cy="2046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3339847" y="3881397"/>
            <a:ext cx="627344" cy="2046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6592017" y="2434273"/>
            <a:ext cx="627344" cy="2046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/>
          <a:srcRect l="74905" t="66734" r="20114" b="30313"/>
          <a:stretch/>
        </p:blipFill>
        <p:spPr>
          <a:xfrm>
            <a:off x="7809790" y="2002225"/>
            <a:ext cx="627344" cy="20466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7664817" y="1991034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72280" y="2409844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70520" y="2985787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606241" y="3500771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270152" y="3829562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8751" y="131440"/>
            <a:ext cx="88450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тем итогового сочинения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(текстов изложения)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5" y="1340768"/>
            <a:ext cx="6763545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итоговых сочинений размещаются на Интернет-ресурсах </a:t>
            </a:r>
            <a:b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до проведения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" y="3173743"/>
            <a:ext cx="2137964" cy="191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09967" y="5229199"/>
            <a:ext cx="5474201" cy="100811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изложения руководитель ОО получает </a:t>
            </a:r>
            <a:b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в день проведения изложения на бумажном носителе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16753">
            <a:off x="581052" y="2483273"/>
            <a:ext cx="2514872" cy="34962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//topic.ege.edu.ru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303902">
            <a:off x="2435699" y="2902623"/>
            <a:ext cx="2592288" cy="3513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rustest.ru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 descr="http://%D0%B0%D0%B2%D0%B0%D0%BD%D1%82%D0%B8%D1%8F.%D1%80%D1%84/wp-content/uploads/2015/11/stopka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326">
            <a:off x="6568793" y="4374697"/>
            <a:ext cx="2153957" cy="234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71" y="1635775"/>
            <a:ext cx="1588046" cy="1588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307305">
            <a:off x="6135566" y="3780965"/>
            <a:ext cx="2169499" cy="35937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//orcoko.ru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37171">
            <a:off x="4200773" y="3324638"/>
            <a:ext cx="2376264" cy="383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orel-edu.ru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8837" y="601524"/>
            <a:ext cx="7445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бланк записи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70" y="2832945"/>
            <a:ext cx="2484380" cy="3620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8750" y="1320777"/>
            <a:ext cx="8877746" cy="136726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 код работы из бланка регистрации в дополнительный бланк записи </a:t>
            </a:r>
            <a:b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проставляет № листа (5, 6 и т. д.);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заполнение участником регистрационных полей дополнительного бланка записи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24188" y="3277310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97696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6023" t="18511" r="36164" b="11610"/>
          <a:stretch/>
        </p:blipFill>
        <p:spPr>
          <a:xfrm>
            <a:off x="801154" y="2832945"/>
            <a:ext cx="2618718" cy="36203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74905" t="66734" r="20114" b="30313"/>
          <a:stretch/>
        </p:blipFill>
        <p:spPr>
          <a:xfrm>
            <a:off x="2576504" y="3329116"/>
            <a:ext cx="627344" cy="20466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483768" y="3264993"/>
            <a:ext cx="935431" cy="314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2843808" y="3625033"/>
            <a:ext cx="4968552" cy="87512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751" y="601524"/>
            <a:ext cx="88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и доставка работ в ОРЦОКО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93006"/>
            <a:ext cx="8712968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 в бланках регистрации 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«Х»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«Удален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закончил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вносит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работы не копируются и не проверяются экспертами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29110"/>
            <a:ext cx="8677734" cy="9665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осуществляют проверку копий работ участников итогового сочинения (изложения), заполняют соответствующее поле в копии бланка регистрации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ставят свою подпись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37222"/>
            <a:ext cx="8677734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от ОО переносит результат проверки из копий бланков регистрации в оригиналы и заверяет своей подписью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973326"/>
            <a:ext cx="8677733" cy="9277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 вложенные в ВДП, доставляются 10 и 11 декабря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графику) 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ОРЦОКО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обработки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4160" y="4941899"/>
            <a:ext cx="8123086" cy="17274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передаются следующие материалы: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ИС-05 (по количеству аудиторий);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опии форм ИС-06, заверенные руководителем ОО;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ИС-07, ИС-08, ИС-09 при наличии;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при наличии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44624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751" y="602686"/>
            <a:ext cx="88450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Повторный допуск к итоговому сочинению (изложению)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http://%D0%B0%D0%B2%D0%B0%D0%BD%D1%82%D0%B8%D1%8F.%D1%80%D1%84/wp-content/uploads/2015/11/stopka1.png"/>
          <p:cNvSpPr>
            <a:spLocks noChangeAspect="1" noChangeArrowheads="1"/>
          </p:cNvSpPr>
          <p:nvPr/>
        </p:nvSpPr>
        <p:spPr bwMode="auto">
          <a:xfrm>
            <a:off x="307975" y="4399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281" y="2780929"/>
            <a:ext cx="8391888" cy="10801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года:</a:t>
            </a:r>
          </a:p>
          <a:p>
            <a:pPr algn="ctr"/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</a:t>
            </a: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(«незачет»); обучающиеся, удаленные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 (И)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281" y="4809851"/>
            <a:ext cx="3913687" cy="18595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</a:p>
          <a:p>
            <a:pPr algn="ctr"/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281" y="1628801"/>
            <a:ext cx="8391888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категории участников:</a:t>
            </a:r>
          </a:p>
          <a:p>
            <a:pPr algn="ctr"/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по </a:t>
            </a: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 </a:t>
            </a: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  <a:endParaRPr lang="ru-RU" b="1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504" y="4057908"/>
            <a:ext cx="88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действия итогового сочинения (изложения)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1571" y="4809850"/>
            <a:ext cx="3913687" cy="18595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предоставления в вуз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ГОДА, СЛЕДУЮЩИЕ </a:t>
            </a:r>
            <a:b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ГОДОМ НАПИСАНИЯ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" y="69439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1988840"/>
            <a:ext cx="69847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– одно из условий допуска к государственной итоговой аттестации по образовательным программам основного общего образования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4360</TotalTime>
  <Words>814</Words>
  <Application>Microsoft Office PowerPoint</Application>
  <PresentationFormat>Экран (4:3)</PresentationFormat>
  <Paragraphs>178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Тихоновская</dc:creator>
  <cp:lastModifiedBy>Мария Гридунова</cp:lastModifiedBy>
  <cp:revision>239</cp:revision>
  <dcterms:created xsi:type="dcterms:W3CDTF">2015-11-14T07:51:37Z</dcterms:created>
  <dcterms:modified xsi:type="dcterms:W3CDTF">2018-11-19T12:57:58Z</dcterms:modified>
</cp:coreProperties>
</file>